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Nunito" panose="020B0604020202020204" charset="-52"/>
      <p:regular r:id="rId8"/>
      <p:bold r:id="rId9"/>
      <p:italic r:id="rId10"/>
      <p:boldItalic r:id="rId11"/>
    </p:embeddedFont>
    <p:embeddedFont>
      <p:font typeface="Nunito SemiBold" panose="020B0604020202020204" charset="-52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DC043D0-13D6-46EB-9223-760AC319D5CF}">
  <a:tblStyle styleId="{CDC043D0-13D6-46EB-9223-760AC319D5C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6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2e96d4393e3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Google Shape;51;g2e96d4393e3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e96d4393e3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e96d4393e3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e96d4393e3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e96d4393e3_0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e96d4393e3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e96d4393e3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E46962"/>
          </p15:clr>
        </p15:guide>
        <p15:guide id="2">
          <p15:clr>
            <a:srgbClr val="E46962"/>
          </p15:clr>
        </p15:guide>
        <p15:guide id="3" pos="5760">
          <p15:clr>
            <a:srgbClr val="E46962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217300" cy="12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4370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buNone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l" rtl="0">
              <a:buNone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l" rtl="0">
              <a:buNone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l" rtl="0">
              <a:buNone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l" rtl="0">
              <a:buNone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l" rtl="0">
              <a:buNone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l" rtl="0">
              <a:buNone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l" rtl="0">
              <a:buNone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l" rtl="0">
              <a:buNone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217300" cy="12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217300" cy="12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469728" y="4622024"/>
            <a:ext cx="326100" cy="31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217300" cy="122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unito SemiBold"/>
              <a:buNone/>
              <a:defRPr sz="3200">
                <a:solidFill>
                  <a:schemeClr val="dk1"/>
                </a:solidFill>
                <a:latin typeface="Nunito SemiBold"/>
                <a:ea typeface="Nunito SemiBold"/>
                <a:cs typeface="Nunito SemiBold"/>
                <a:sym typeface="Nunito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 SemiBold"/>
              <a:buNone/>
              <a:defRPr sz="2800">
                <a:solidFill>
                  <a:schemeClr val="dk1"/>
                </a:solidFill>
                <a:latin typeface="Nunito SemiBold"/>
                <a:ea typeface="Nunito SemiBold"/>
                <a:cs typeface="Nunito SemiBold"/>
                <a:sym typeface="Nunito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 SemiBold"/>
              <a:buNone/>
              <a:defRPr sz="2800">
                <a:solidFill>
                  <a:schemeClr val="dk1"/>
                </a:solidFill>
                <a:latin typeface="Nunito SemiBold"/>
                <a:ea typeface="Nunito SemiBold"/>
                <a:cs typeface="Nunito SemiBold"/>
                <a:sym typeface="Nunito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 SemiBold"/>
              <a:buNone/>
              <a:defRPr sz="2800">
                <a:solidFill>
                  <a:schemeClr val="dk1"/>
                </a:solidFill>
                <a:latin typeface="Nunito SemiBold"/>
                <a:ea typeface="Nunito SemiBold"/>
                <a:cs typeface="Nunito SemiBold"/>
                <a:sym typeface="Nunito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 SemiBold"/>
              <a:buNone/>
              <a:defRPr sz="2800">
                <a:solidFill>
                  <a:schemeClr val="dk1"/>
                </a:solidFill>
                <a:latin typeface="Nunito SemiBold"/>
                <a:ea typeface="Nunito SemiBold"/>
                <a:cs typeface="Nunito SemiBold"/>
                <a:sym typeface="Nunito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 SemiBold"/>
              <a:buNone/>
              <a:defRPr sz="2800">
                <a:solidFill>
                  <a:schemeClr val="dk1"/>
                </a:solidFill>
                <a:latin typeface="Nunito SemiBold"/>
                <a:ea typeface="Nunito SemiBold"/>
                <a:cs typeface="Nunito SemiBold"/>
                <a:sym typeface="Nunito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 SemiBold"/>
              <a:buNone/>
              <a:defRPr sz="2800">
                <a:solidFill>
                  <a:schemeClr val="dk1"/>
                </a:solidFill>
                <a:latin typeface="Nunito SemiBold"/>
                <a:ea typeface="Nunito SemiBold"/>
                <a:cs typeface="Nunito SemiBold"/>
                <a:sym typeface="Nunito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 SemiBold"/>
              <a:buNone/>
              <a:defRPr sz="2800">
                <a:solidFill>
                  <a:schemeClr val="dk1"/>
                </a:solidFill>
                <a:latin typeface="Nunito SemiBold"/>
                <a:ea typeface="Nunito SemiBold"/>
                <a:cs typeface="Nunito SemiBold"/>
                <a:sym typeface="Nunito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 SemiBold"/>
              <a:buNone/>
              <a:defRPr sz="2800">
                <a:solidFill>
                  <a:schemeClr val="dk1"/>
                </a:solidFill>
                <a:latin typeface="Nunito SemiBold"/>
                <a:ea typeface="Nunito SemiBold"/>
                <a:cs typeface="Nunito SemiBold"/>
                <a:sym typeface="Nunito Semi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unito"/>
              <a:buChar char="●"/>
              <a:defRPr sz="180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>
          <p15:clr>
            <a:srgbClr val="E46962"/>
          </p15:clr>
        </p15:guide>
        <p15:guide id="2" pos="5760">
          <p15:clr>
            <a:srgbClr val="E46962"/>
          </p15:clr>
        </p15:guide>
        <p15:guide id="3" orient="horz">
          <p15:clr>
            <a:srgbClr val="E46962"/>
          </p15:clr>
        </p15:guide>
        <p15:guide id="4" orient="horz" pos="3240">
          <p15:clr>
            <a:srgbClr val="E46962"/>
          </p15:clr>
        </p15:guide>
        <p15:guide id="5" pos="283">
          <p15:clr>
            <a:srgbClr val="E46962"/>
          </p15:clr>
        </p15:guide>
        <p15:guide id="6" pos="5477">
          <p15:clr>
            <a:srgbClr val="E46962"/>
          </p15:clr>
        </p15:guide>
        <p15:guide id="7" orient="horz" pos="2835">
          <p15:clr>
            <a:srgbClr val="E46962"/>
          </p15:clr>
        </p15:guide>
        <p15:guide id="8" orient="horz" pos="283">
          <p15:clr>
            <a:srgbClr val="E46962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symbl.cc/ru/20BD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ymbl.cc/ru/20BD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ymbl.cc/ru/20BD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014450"/>
            <a:ext cx="9144003" cy="488456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13"/>
          <p:cNvSpPr txBox="1"/>
          <p:nvPr/>
        </p:nvSpPr>
        <p:spPr>
          <a:xfrm>
            <a:off x="6404200" y="3970645"/>
            <a:ext cx="2050200" cy="1058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800" dirty="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  <a:t>ООО ”ТЛК ЛОГИКА ПУТИ”</a:t>
            </a:r>
            <a:br>
              <a:rPr lang="ru" sz="800" dirty="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</a:br>
            <a:r>
              <a:rPr lang="ru" sz="800" dirty="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  <a:t>г. Екатеринбург, </a:t>
            </a:r>
            <a:r>
              <a:rPr lang="ru-RU" sz="800" dirty="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  <a:t>Бархотская</a:t>
            </a:r>
            <a:r>
              <a:rPr lang="ru" sz="800" dirty="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  <a:t> 1А</a:t>
            </a:r>
            <a:br>
              <a:rPr lang="ru" sz="800" dirty="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</a:br>
            <a:r>
              <a:rPr lang="en-US" sz="800" dirty="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  <a:t>8 (343) 38-222-68</a:t>
            </a:r>
            <a:br>
              <a:rPr lang="ru" sz="800" dirty="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</a:br>
            <a:r>
              <a:rPr lang="ru" sz="800" dirty="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  <a:t>8 (922) 111-20-18</a:t>
            </a:r>
            <a:endParaRPr sz="800" dirty="0">
              <a:solidFill>
                <a:schemeClr val="accen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7" name="Google Shape;47;p13"/>
          <p:cNvSpPr txBox="1">
            <a:spLocks noGrp="1"/>
          </p:cNvSpPr>
          <p:nvPr>
            <p:ph type="title"/>
          </p:nvPr>
        </p:nvSpPr>
        <p:spPr>
          <a:xfrm>
            <a:off x="447463" y="3016244"/>
            <a:ext cx="8006937" cy="92329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/>
              <a:t>Тарифы на перевозки грузов по направлению Екатеринбург-Тюмень</a:t>
            </a:r>
            <a:endParaRPr sz="2400" dirty="0"/>
          </a:p>
        </p:txBody>
      </p:sp>
      <p:pic>
        <p:nvPicPr>
          <p:cNvPr id="48" name="Google Shape;4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0375" y="4193875"/>
            <a:ext cx="2446349" cy="61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437025" y="4667200"/>
            <a:ext cx="1750200" cy="29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z="700"/>
              <a:t>2</a:t>
            </a:fld>
            <a:r>
              <a:rPr lang="ru" sz="700"/>
              <a:t> |  </a:t>
            </a:r>
            <a:r>
              <a:rPr lang="ru" sz="700">
                <a:solidFill>
                  <a:schemeClr val="accent1"/>
                </a:solidFill>
              </a:rPr>
              <a:t>ООО ”ТЛК ЛОГИКА ПУТИ”</a:t>
            </a:r>
            <a:endParaRPr sz="7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54" name="Google Shape;54;p14"/>
          <p:cNvSpPr/>
          <p:nvPr/>
        </p:nvSpPr>
        <p:spPr>
          <a:xfrm rot="-5400000">
            <a:off x="-303000" y="1682700"/>
            <a:ext cx="3570300" cy="206430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" name="Google Shape;55;p14"/>
          <p:cNvSpPr/>
          <p:nvPr/>
        </p:nvSpPr>
        <p:spPr>
          <a:xfrm rot="-5400000">
            <a:off x="5876825" y="1679254"/>
            <a:ext cx="3570300" cy="2064300"/>
          </a:xfrm>
          <a:prstGeom prst="rect">
            <a:avLst/>
          </a:prstGeom>
          <a:solidFill>
            <a:schemeClr val="dk1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311700" y="299725"/>
            <a:ext cx="1390500" cy="46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Доставка</a:t>
            </a:r>
            <a:endParaRPr/>
          </a:p>
        </p:txBody>
      </p:sp>
      <p:sp>
        <p:nvSpPr>
          <p:cNvPr id="57" name="Google Shape;57;p14"/>
          <p:cNvSpPr/>
          <p:nvPr/>
        </p:nvSpPr>
        <p:spPr>
          <a:xfrm>
            <a:off x="6796600" y="362000"/>
            <a:ext cx="1913700" cy="393600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в Тюмень</a:t>
            </a:r>
            <a:endParaRPr sz="1800" b="1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8" name="Google Shape;58;p14"/>
          <p:cNvCxnSpPr/>
          <p:nvPr/>
        </p:nvCxnSpPr>
        <p:spPr>
          <a:xfrm>
            <a:off x="1896175" y="558800"/>
            <a:ext cx="4656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6629825" y="1320550"/>
            <a:ext cx="20643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lt1"/>
                </a:solidFill>
              </a:rPr>
              <a:t>Адресная</a:t>
            </a:r>
            <a:endParaRPr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lt1"/>
                </a:solidFill>
              </a:rPr>
              <a:t>доставка </a:t>
            </a:r>
            <a:endParaRPr>
              <a:solidFill>
                <a:schemeClr val="lt1"/>
              </a:solidFill>
            </a:endParaRPr>
          </a:p>
        </p:txBody>
      </p:sp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94450" y="4667200"/>
            <a:ext cx="899550" cy="1912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6642125" y="2157300"/>
            <a:ext cx="2064300" cy="110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до 3 кг</a:t>
            </a:r>
            <a:r>
              <a:rPr lang="ru" sz="2400" dirty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endParaRPr sz="2400" dirty="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 dirty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600 </a:t>
            </a:r>
            <a:r>
              <a:rPr lang="ru" sz="3600" dirty="0">
                <a:solidFill>
                  <a:schemeClr val="lt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₽</a:t>
            </a:r>
            <a:endParaRPr sz="3600" dirty="0">
              <a:solidFill>
                <a:schemeClr val="lt1"/>
              </a:solidFill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6796600" y="3413125"/>
            <a:ext cx="17502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До 0,004м3, время выгрузки </a:t>
            </a:r>
            <a:br>
              <a:rPr lang="ru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</a:br>
            <a:r>
              <a:rPr lang="ru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5 минут</a:t>
            </a:r>
            <a:endParaRPr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437025" y="1320550"/>
            <a:ext cx="20643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accent1"/>
                </a:solidFill>
              </a:rPr>
              <a:t>ПОСЫЛКА</a:t>
            </a:r>
            <a:endParaRPr>
              <a:solidFill>
                <a:schemeClr val="accen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accent1"/>
                </a:solidFill>
              </a:rPr>
              <a:t>до 3 кг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449325" y="2578588"/>
            <a:ext cx="20643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>
                <a:latin typeface="Nunito"/>
                <a:ea typeface="Nunito"/>
                <a:cs typeface="Nunito"/>
                <a:sym typeface="Nunito"/>
              </a:rPr>
              <a:t>400 </a:t>
            </a:r>
            <a:r>
              <a:rPr lang="ru" sz="3600"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4"/>
              </a:rPr>
              <a:t>₽</a:t>
            </a:r>
            <a:endParaRPr sz="3600"/>
          </a:p>
        </p:txBody>
      </p:sp>
      <p:sp>
        <p:nvSpPr>
          <p:cNvPr id="65" name="Google Shape;65;p14"/>
          <p:cNvSpPr txBox="1"/>
          <p:nvPr/>
        </p:nvSpPr>
        <p:spPr>
          <a:xfrm>
            <a:off x="440400" y="3761500"/>
            <a:ext cx="2064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  <a:t>из Екатеринбурга</a:t>
            </a:r>
            <a:endParaRPr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6" name="Google Shape;66;p14"/>
          <p:cNvSpPr/>
          <p:nvPr/>
        </p:nvSpPr>
        <p:spPr>
          <a:xfrm rot="-5400000">
            <a:off x="1774275" y="1682700"/>
            <a:ext cx="3570300" cy="206430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7" name="Google Shape;67;p14"/>
          <p:cNvSpPr txBox="1">
            <a:spLocks noGrp="1"/>
          </p:cNvSpPr>
          <p:nvPr>
            <p:ph type="title"/>
          </p:nvPr>
        </p:nvSpPr>
        <p:spPr>
          <a:xfrm>
            <a:off x="2514300" y="1320550"/>
            <a:ext cx="20643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accent1"/>
                </a:solidFill>
              </a:rPr>
              <a:t>КОРОБКА</a:t>
            </a:r>
            <a:endParaRPr>
              <a:solidFill>
                <a:schemeClr val="accen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accent1"/>
                </a:solidFill>
              </a:rPr>
              <a:t>до 30 кг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68" name="Google Shape;68;p14"/>
          <p:cNvSpPr txBox="1">
            <a:spLocks noGrp="1"/>
          </p:cNvSpPr>
          <p:nvPr>
            <p:ph type="title"/>
          </p:nvPr>
        </p:nvSpPr>
        <p:spPr>
          <a:xfrm>
            <a:off x="2526600" y="2578588"/>
            <a:ext cx="20643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>
                <a:latin typeface="Nunito"/>
                <a:ea typeface="Nunito"/>
                <a:cs typeface="Nunito"/>
                <a:sym typeface="Nunito"/>
              </a:rPr>
              <a:t>450 </a:t>
            </a:r>
            <a:r>
              <a:rPr lang="ru" sz="3600"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4"/>
              </a:rPr>
              <a:t>₽</a:t>
            </a:r>
            <a:endParaRPr sz="3600"/>
          </a:p>
        </p:txBody>
      </p:sp>
      <p:sp>
        <p:nvSpPr>
          <p:cNvPr id="69" name="Google Shape;69;p14"/>
          <p:cNvSpPr txBox="1"/>
          <p:nvPr/>
        </p:nvSpPr>
        <p:spPr>
          <a:xfrm>
            <a:off x="2517675" y="3761500"/>
            <a:ext cx="2064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  <a:t>из Екатеринбурга</a:t>
            </a:r>
            <a:endParaRPr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70" name="Google Shape;70;p14"/>
          <p:cNvSpPr/>
          <p:nvPr/>
        </p:nvSpPr>
        <p:spPr>
          <a:xfrm rot="-5400000">
            <a:off x="3838575" y="1682700"/>
            <a:ext cx="3570300" cy="206430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4578600" y="1320550"/>
            <a:ext cx="20643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accent1"/>
                </a:solidFill>
              </a:rPr>
              <a:t>ГРУЗ</a:t>
            </a:r>
            <a:endParaRPr>
              <a:solidFill>
                <a:schemeClr val="accen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accent1"/>
                </a:solidFill>
              </a:rPr>
              <a:t>1 куб/ 200 кг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72" name="Google Shape;72;p14"/>
          <p:cNvSpPr txBox="1">
            <a:spLocks noGrp="1"/>
          </p:cNvSpPr>
          <p:nvPr>
            <p:ph type="title"/>
          </p:nvPr>
        </p:nvSpPr>
        <p:spPr>
          <a:xfrm>
            <a:off x="4590900" y="2578588"/>
            <a:ext cx="20643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>
                <a:latin typeface="Nunito"/>
                <a:ea typeface="Nunito"/>
                <a:cs typeface="Nunito"/>
                <a:sym typeface="Nunito"/>
              </a:rPr>
              <a:t>1700 </a:t>
            </a:r>
            <a:r>
              <a:rPr lang="ru" sz="3600"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4"/>
              </a:rPr>
              <a:t>₽</a:t>
            </a:r>
            <a:endParaRPr sz="3600"/>
          </a:p>
        </p:txBody>
      </p:sp>
      <p:sp>
        <p:nvSpPr>
          <p:cNvPr id="73" name="Google Shape;73;p14"/>
          <p:cNvSpPr txBox="1"/>
          <p:nvPr/>
        </p:nvSpPr>
        <p:spPr>
          <a:xfrm>
            <a:off x="4581975" y="3761500"/>
            <a:ext cx="2064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  <a:t>из Екатеринбурга</a:t>
            </a:r>
            <a:endParaRPr dirty="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/>
          <p:nvPr/>
        </p:nvSpPr>
        <p:spPr>
          <a:xfrm>
            <a:off x="6780300" y="3452482"/>
            <a:ext cx="1913700" cy="1023000"/>
          </a:xfrm>
          <a:prstGeom prst="roundRect">
            <a:avLst>
              <a:gd name="adj" fmla="val 6767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graphicFrame>
        <p:nvGraphicFramePr>
          <p:cNvPr id="79" name="Google Shape;79;p15"/>
          <p:cNvGraphicFramePr/>
          <p:nvPr/>
        </p:nvGraphicFramePr>
        <p:xfrm>
          <a:off x="437000" y="978300"/>
          <a:ext cx="6198600" cy="3348275"/>
        </p:xfrm>
        <a:graphic>
          <a:graphicData uri="http://schemas.openxmlformats.org/drawingml/2006/table">
            <a:tbl>
              <a:tblPr>
                <a:noFill/>
                <a:tableStyleId>{CDC043D0-13D6-46EB-9223-760AC319D5CF}</a:tableStyleId>
              </a:tblPr>
              <a:tblGrid>
                <a:gridCol w="1549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9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9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5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Количество мест</a:t>
                      </a:r>
                      <a:endParaRPr sz="1000">
                        <a:solidFill>
                          <a:schemeClr val="accent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Вес груза</a:t>
                      </a:r>
                      <a:endParaRPr sz="1000">
                        <a:solidFill>
                          <a:schemeClr val="accent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Габариты</a:t>
                      </a:r>
                      <a:endParaRPr sz="1000">
                        <a:solidFill>
                          <a:schemeClr val="accent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Из Екатеринбурга</a:t>
                      </a:r>
                      <a:endParaRPr sz="1000">
                        <a:solidFill>
                          <a:schemeClr val="accent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1-3 кг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20х20х10 (0,004 куб)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400 </a:t>
                      </a:r>
                      <a:r>
                        <a:rPr lang="ru" sz="100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uFill>
                            <a:noFill/>
                          </a:uFill>
                          <a:latin typeface="Nunito"/>
                          <a:ea typeface="Nunito"/>
                          <a:cs typeface="Nunito"/>
                          <a:sym typeface="Nunito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₽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4-30 кг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50х50х50 (0,125 куб)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450 </a:t>
                      </a:r>
                      <a:r>
                        <a:rPr lang="ru" sz="100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uFill>
                            <a:noFill/>
                          </a:uFill>
                          <a:latin typeface="Nunito"/>
                          <a:ea typeface="Nunito"/>
                          <a:cs typeface="Nunito"/>
                          <a:sym typeface="Nunito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₽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2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31-60 кг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100х50х50 (0,25 куб)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750 </a:t>
                      </a:r>
                      <a:r>
                        <a:rPr lang="ru" sz="100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uFill>
                            <a:noFill/>
                          </a:uFill>
                          <a:latin typeface="Nunito"/>
                          <a:ea typeface="Nunito"/>
                          <a:cs typeface="Nunito"/>
                          <a:sym typeface="Nunito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₽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3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61-100 кг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70х70х70 (0,35 куб)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950 </a:t>
                      </a:r>
                      <a:r>
                        <a:rPr lang="ru" sz="100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uFill>
                            <a:noFill/>
                          </a:uFill>
                          <a:latin typeface="Nunito"/>
                          <a:ea typeface="Nunito"/>
                          <a:cs typeface="Nunito"/>
                          <a:sym typeface="Nunito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₽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4-6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101-140 кг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100х100х50 (0,5 куб)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1350 </a:t>
                      </a:r>
                      <a:r>
                        <a:rPr lang="ru" sz="100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uFill>
                            <a:noFill/>
                          </a:uFill>
                          <a:latin typeface="Nunito"/>
                          <a:ea typeface="Nunito"/>
                          <a:cs typeface="Nunito"/>
                          <a:sym typeface="Nunito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₽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7-10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151-200 кг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100х100х100 (1 м3)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1700 </a:t>
                      </a:r>
                      <a:r>
                        <a:rPr lang="ru" sz="100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uFill>
                            <a:noFill/>
                          </a:uFill>
                          <a:latin typeface="Nunito"/>
                          <a:ea typeface="Nunito"/>
                          <a:cs typeface="Nunito"/>
                          <a:sym typeface="Nunito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₽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10-20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201-400 кг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от 1 м3 до 2 м3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3650 </a:t>
                      </a:r>
                      <a:r>
                        <a:rPr lang="ru" sz="100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uFill>
                            <a:noFill/>
                          </a:uFill>
                          <a:latin typeface="Nunito"/>
                          <a:ea typeface="Nunito"/>
                          <a:cs typeface="Nunito"/>
                          <a:sym typeface="Nunito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₽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&gt; 20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&gt; 401 кг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&gt; 2 м3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8,75 </a:t>
                      </a:r>
                      <a:r>
                        <a:rPr lang="ru" sz="100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uFill>
                            <a:noFill/>
                          </a:uFill>
                          <a:latin typeface="Nunito"/>
                          <a:ea typeface="Nunito"/>
                          <a:cs typeface="Nunito"/>
                          <a:sym typeface="Nunito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₽</a:t>
                      </a:r>
                      <a:r>
                        <a:rPr lang="ru" sz="100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/кг</a:t>
                      </a:r>
                      <a:endParaRPr sz="100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0" name="Google Shape;80;p15"/>
          <p:cNvSpPr txBox="1">
            <a:spLocks noGrp="1"/>
          </p:cNvSpPr>
          <p:nvPr>
            <p:ph type="title"/>
          </p:nvPr>
        </p:nvSpPr>
        <p:spPr>
          <a:xfrm>
            <a:off x="311700" y="299725"/>
            <a:ext cx="5871600" cy="46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Тарифы на межтерминальную перевозку груза</a:t>
            </a:r>
            <a:endParaRPr/>
          </a:p>
        </p:txBody>
      </p:sp>
      <p:sp>
        <p:nvSpPr>
          <p:cNvPr id="81" name="Google Shape;81;p15"/>
          <p:cNvSpPr txBox="1"/>
          <p:nvPr/>
        </p:nvSpPr>
        <p:spPr>
          <a:xfrm>
            <a:off x="6812800" y="1310966"/>
            <a:ext cx="18813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000" dirty="0">
                <a:latin typeface="Nunito"/>
                <a:ea typeface="Nunito"/>
                <a:cs typeface="Nunito"/>
                <a:sym typeface="Nunito"/>
              </a:rPr>
              <a:t>При отправке более </a:t>
            </a:r>
            <a:br>
              <a:rPr lang="ru" sz="1000" dirty="0">
                <a:latin typeface="Nunito"/>
                <a:ea typeface="Nunito"/>
                <a:cs typeface="Nunito"/>
                <a:sym typeface="Nunito"/>
              </a:rPr>
            </a:br>
            <a:r>
              <a:rPr lang="ru" sz="1000" dirty="0">
                <a:latin typeface="Nunito"/>
                <a:ea typeface="Nunito"/>
                <a:cs typeface="Nunito"/>
                <a:sym typeface="Nunito"/>
              </a:rPr>
              <a:t>10 мест, стоимость оценивается по весу </a:t>
            </a:r>
            <a:br>
              <a:rPr lang="ru" sz="1000" dirty="0">
                <a:latin typeface="Nunito"/>
                <a:ea typeface="Nunito"/>
                <a:cs typeface="Nunito"/>
                <a:sym typeface="Nunito"/>
              </a:rPr>
            </a:br>
            <a:r>
              <a:rPr lang="ru" sz="1000" dirty="0">
                <a:latin typeface="Nunito"/>
                <a:ea typeface="Nunito"/>
                <a:cs typeface="Nunito"/>
                <a:sym typeface="Nunito"/>
              </a:rPr>
              <a:t>или объему, но не менее чем за 1 место</a:t>
            </a:r>
            <a:endParaRPr sz="10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2" name="Google Shape;82;p15"/>
          <p:cNvSpPr txBox="1"/>
          <p:nvPr/>
        </p:nvSpPr>
        <p:spPr>
          <a:xfrm>
            <a:off x="6812800" y="3352564"/>
            <a:ext cx="1881300" cy="9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000" dirty="0">
                <a:latin typeface="Nunito"/>
                <a:ea typeface="Nunito"/>
                <a:cs typeface="Nunito"/>
                <a:sym typeface="Nunito"/>
              </a:rPr>
              <a:t>Заказать забор груза в Тюмени и в любом другом городе можно по номеру: </a:t>
            </a:r>
            <a:br>
              <a:rPr lang="ru" sz="1000" dirty="0">
                <a:latin typeface="Nunito"/>
                <a:ea typeface="Nunito"/>
                <a:cs typeface="Nunito"/>
                <a:sym typeface="Nunito"/>
              </a:rPr>
            </a:br>
            <a:r>
              <a:rPr lang="ru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8 (922) 111-20-18</a:t>
            </a:r>
            <a:endParaRPr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3" name="Google Shape;83;p15"/>
          <p:cNvSpPr/>
          <p:nvPr/>
        </p:nvSpPr>
        <p:spPr>
          <a:xfrm>
            <a:off x="6869300" y="992850"/>
            <a:ext cx="393600" cy="3936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4" name="Google Shape;84;p15"/>
          <p:cNvSpPr txBox="1"/>
          <p:nvPr/>
        </p:nvSpPr>
        <p:spPr>
          <a:xfrm>
            <a:off x="6944600" y="882009"/>
            <a:ext cx="243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!</a:t>
            </a:r>
            <a:endParaRPr dirty="0"/>
          </a:p>
        </p:txBody>
      </p:sp>
      <p:sp>
        <p:nvSpPr>
          <p:cNvPr id="85" name="Google Shape;85;p15"/>
          <p:cNvSpPr/>
          <p:nvPr/>
        </p:nvSpPr>
        <p:spPr>
          <a:xfrm>
            <a:off x="6796600" y="362000"/>
            <a:ext cx="1913700" cy="393600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в Тюмень</a:t>
            </a:r>
            <a:endParaRPr sz="1800" b="1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86" name="Google Shape;86;p15"/>
          <p:cNvCxnSpPr/>
          <p:nvPr/>
        </p:nvCxnSpPr>
        <p:spPr>
          <a:xfrm>
            <a:off x="5785550" y="558800"/>
            <a:ext cx="7674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7" name="Google Shape;87;p15"/>
          <p:cNvSpPr txBox="1">
            <a:spLocks noGrp="1"/>
          </p:cNvSpPr>
          <p:nvPr>
            <p:ph type="sldNum" idx="12"/>
          </p:nvPr>
        </p:nvSpPr>
        <p:spPr>
          <a:xfrm>
            <a:off x="437025" y="4667200"/>
            <a:ext cx="1750200" cy="29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z="700"/>
              <a:t>3</a:t>
            </a:fld>
            <a:r>
              <a:rPr lang="ru" sz="700"/>
              <a:t> |  </a:t>
            </a:r>
            <a:r>
              <a:rPr lang="ru" sz="700">
                <a:solidFill>
                  <a:schemeClr val="accent1"/>
                </a:solidFill>
              </a:rPr>
              <a:t>ООО ”ТЛК ЛОГИКА ПУТИ”</a:t>
            </a:r>
            <a:endParaRPr sz="7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pic>
        <p:nvPicPr>
          <p:cNvPr id="88" name="Google Shape;8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94450" y="4667200"/>
            <a:ext cx="899550" cy="19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/>
          <p:nvPr/>
        </p:nvSpPr>
        <p:spPr>
          <a:xfrm>
            <a:off x="6780500" y="3452751"/>
            <a:ext cx="1913700" cy="1090896"/>
          </a:xfrm>
          <a:prstGeom prst="roundRect">
            <a:avLst>
              <a:gd name="adj" fmla="val 6767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graphicFrame>
        <p:nvGraphicFramePr>
          <p:cNvPr id="94" name="Google Shape;94;p16"/>
          <p:cNvGraphicFramePr/>
          <p:nvPr>
            <p:extLst>
              <p:ext uri="{D42A27DB-BD31-4B8C-83A1-F6EECF244321}">
                <p14:modId xmlns:p14="http://schemas.microsoft.com/office/powerpoint/2010/main" val="2012608583"/>
              </p:ext>
            </p:extLst>
          </p:nvPr>
        </p:nvGraphicFramePr>
        <p:xfrm>
          <a:off x="437000" y="978300"/>
          <a:ext cx="8257050" cy="2142850"/>
        </p:xfrm>
        <a:graphic>
          <a:graphicData uri="http://schemas.openxmlformats.org/drawingml/2006/table">
            <a:tbl>
              <a:tblPr>
                <a:noFill/>
                <a:tableStyleId>{CDC043D0-13D6-46EB-9223-760AC319D5CF}</a:tableStyleId>
              </a:tblPr>
              <a:tblGrid>
                <a:gridCol w="1376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6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6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6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6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61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5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Вес (кг)</a:t>
                      </a:r>
                      <a:endParaRPr sz="1000">
                        <a:solidFill>
                          <a:schemeClr val="accent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Объем (м3)</a:t>
                      </a:r>
                      <a:endParaRPr sz="1000">
                        <a:solidFill>
                          <a:schemeClr val="accent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Стоимость </a:t>
                      </a:r>
                      <a:br>
                        <a:rPr lang="ru" sz="1000" dirty="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</a:br>
                      <a:r>
                        <a:rPr lang="ru" sz="1000" dirty="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экспедирования </a:t>
                      </a:r>
                      <a:r>
                        <a:rPr lang="ru" sz="1000" baseline="0" dirty="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в Екатеринбурге</a:t>
                      </a:r>
                      <a:r>
                        <a:rPr lang="ru" sz="1000" dirty="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(</a:t>
                      </a:r>
                      <a:r>
                        <a:rPr lang="ru" sz="1000" dirty="0">
                          <a:solidFill>
                            <a:schemeClr val="accent1"/>
                          </a:solidFill>
                          <a:uFill>
                            <a:noFill/>
                          </a:uFill>
                          <a:latin typeface="Nunito"/>
                          <a:ea typeface="Nunito"/>
                          <a:cs typeface="Nunito"/>
                          <a:sym typeface="Nunito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₽</a:t>
                      </a:r>
                      <a:r>
                        <a:rPr lang="ru" sz="1000" dirty="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)</a:t>
                      </a:r>
                      <a:endParaRPr sz="1000" dirty="0">
                        <a:solidFill>
                          <a:schemeClr val="accent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Стоимость экспедирования</a:t>
                      </a:r>
                      <a:r>
                        <a:rPr lang="ru" sz="1000" baseline="0" dirty="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в Тюмени</a:t>
                      </a:r>
                      <a:r>
                        <a:rPr lang="ru" sz="1000" dirty="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(</a:t>
                      </a:r>
                      <a:r>
                        <a:rPr lang="ru" sz="1000" dirty="0">
                          <a:solidFill>
                            <a:schemeClr val="accent1"/>
                          </a:solidFill>
                          <a:uFill>
                            <a:noFill/>
                          </a:uFill>
                          <a:latin typeface="Nunito"/>
                          <a:ea typeface="Nunito"/>
                          <a:cs typeface="Nunito"/>
                          <a:sym typeface="Nunito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₽</a:t>
                      </a:r>
                      <a:r>
                        <a:rPr lang="ru" sz="1000" dirty="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)</a:t>
                      </a:r>
                      <a:endParaRPr sz="1000" dirty="0">
                        <a:solidFill>
                          <a:schemeClr val="accent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dirty="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Время отведенное на погрузку/выгрузку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Сумма </a:t>
                      </a:r>
                      <a:br>
                        <a:rPr lang="ru" sz="1000" dirty="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</a:br>
                      <a:r>
                        <a:rPr lang="ru" sz="1000" dirty="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за последующие </a:t>
                      </a:r>
                      <a:br>
                        <a:rPr lang="ru" sz="1000" dirty="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</a:br>
                      <a:r>
                        <a:rPr lang="ru" sz="1000" dirty="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15 мин (</a:t>
                      </a:r>
                      <a:r>
                        <a:rPr lang="ru" sz="1000" dirty="0">
                          <a:solidFill>
                            <a:schemeClr val="accent1"/>
                          </a:solidFill>
                          <a:uFill>
                            <a:noFill/>
                          </a:uFill>
                          <a:latin typeface="Nunito"/>
                          <a:ea typeface="Nunito"/>
                          <a:cs typeface="Nunito"/>
                          <a:sym typeface="Nunito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₽</a:t>
                      </a:r>
                      <a:r>
                        <a:rPr lang="ru" sz="1000" dirty="0">
                          <a:solidFill>
                            <a:schemeClr val="accen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)</a:t>
                      </a:r>
                      <a:endParaRPr sz="1000" dirty="0">
                        <a:solidFill>
                          <a:schemeClr val="accent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До 100 кг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0,4 м3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600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600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15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4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200 </a:t>
                      </a:r>
                      <a:r>
                        <a:rPr lang="ru" sz="1000" dirty="0">
                          <a:solidFill>
                            <a:schemeClr val="dk1"/>
                          </a:solidFill>
                          <a:uFill>
                            <a:noFill/>
                          </a:uFill>
                          <a:latin typeface="Nunito"/>
                          <a:ea typeface="Nunito"/>
                          <a:cs typeface="Nunito"/>
                          <a:sym typeface="Nunito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₽</a:t>
                      </a: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/ 15 мин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До 400 </a:t>
                      </a:r>
                      <a:r>
                        <a:rPr lang="ru-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кг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До 2м3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1000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1000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20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До 1000 </a:t>
                      </a:r>
                      <a:r>
                        <a:rPr lang="ru-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кг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Д</a:t>
                      </a: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о 5 м3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2000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2000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30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До 2000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До 10 м3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2500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2500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 dirty="0">
                          <a:solidFill>
                            <a:schemeClr val="dk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40</a:t>
                      </a:r>
                      <a:endParaRPr sz="1000" dirty="0">
                        <a:solidFill>
                          <a:schemeClr val="dk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5" name="Google Shape;95;p16"/>
          <p:cNvSpPr txBox="1">
            <a:spLocks noGrp="1"/>
          </p:cNvSpPr>
          <p:nvPr>
            <p:ph type="title"/>
          </p:nvPr>
        </p:nvSpPr>
        <p:spPr>
          <a:xfrm>
            <a:off x="311700" y="299725"/>
            <a:ext cx="5871600" cy="46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Забор/доставка груза</a:t>
            </a:r>
            <a:endParaRPr/>
          </a:p>
        </p:txBody>
      </p:sp>
      <p:sp>
        <p:nvSpPr>
          <p:cNvPr id="96" name="Google Shape;96;p16"/>
          <p:cNvSpPr txBox="1"/>
          <p:nvPr/>
        </p:nvSpPr>
        <p:spPr>
          <a:xfrm>
            <a:off x="886203" y="3381103"/>
            <a:ext cx="18813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000" dirty="0">
                <a:latin typeface="Nunito"/>
                <a:ea typeface="Nunito"/>
                <a:cs typeface="Nunito"/>
                <a:sym typeface="Nunito"/>
              </a:rPr>
              <a:t>При отправке более </a:t>
            </a:r>
            <a:br>
              <a:rPr lang="ru" sz="1000" dirty="0">
                <a:latin typeface="Nunito"/>
                <a:ea typeface="Nunito"/>
                <a:cs typeface="Nunito"/>
                <a:sym typeface="Nunito"/>
              </a:rPr>
            </a:br>
            <a:r>
              <a:rPr lang="ru" sz="1000" dirty="0">
                <a:latin typeface="Nunito"/>
                <a:ea typeface="Nunito"/>
                <a:cs typeface="Nunito"/>
                <a:sym typeface="Nunito"/>
              </a:rPr>
              <a:t>10 мест, стоимость оценивается по весу </a:t>
            </a:r>
            <a:br>
              <a:rPr lang="ru" sz="1000" dirty="0">
                <a:latin typeface="Nunito"/>
                <a:ea typeface="Nunito"/>
                <a:cs typeface="Nunito"/>
                <a:sym typeface="Nunito"/>
              </a:rPr>
            </a:br>
            <a:r>
              <a:rPr lang="ru" sz="1000" dirty="0">
                <a:latin typeface="Nunito"/>
                <a:ea typeface="Nunito"/>
                <a:cs typeface="Nunito"/>
                <a:sym typeface="Nunito"/>
              </a:rPr>
              <a:t>или объему, но не менее чем за 1 место</a:t>
            </a:r>
            <a:endParaRPr sz="10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97" name="Google Shape;97;p16"/>
          <p:cNvSpPr txBox="1"/>
          <p:nvPr/>
        </p:nvSpPr>
        <p:spPr>
          <a:xfrm>
            <a:off x="6855800" y="3338025"/>
            <a:ext cx="1881300" cy="1448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000" dirty="0">
                <a:latin typeface="Nunito"/>
                <a:ea typeface="Nunito"/>
                <a:cs typeface="Nunito"/>
                <a:sym typeface="Nunito"/>
              </a:rPr>
              <a:t>Заказать экспедирование груза в Тюмени и в любом другом городе можно по номеру: </a:t>
            </a:r>
            <a:br>
              <a:rPr lang="ru" sz="1000" dirty="0">
                <a:latin typeface="Nunito"/>
                <a:ea typeface="Nunito"/>
                <a:cs typeface="Nunito"/>
                <a:sym typeface="Nunito"/>
              </a:rPr>
            </a:br>
            <a:r>
              <a:rPr lang="ru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8 (922) 111-20-18</a:t>
            </a:r>
            <a:endParaRPr dirty="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98" name="Google Shape;98;p16"/>
          <p:cNvSpPr/>
          <p:nvPr/>
        </p:nvSpPr>
        <p:spPr>
          <a:xfrm>
            <a:off x="507397" y="3771600"/>
            <a:ext cx="393600" cy="3936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99" name="Google Shape;99;p16"/>
          <p:cNvSpPr txBox="1"/>
          <p:nvPr/>
        </p:nvSpPr>
        <p:spPr>
          <a:xfrm>
            <a:off x="601944" y="3658153"/>
            <a:ext cx="243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!</a:t>
            </a:r>
            <a:endParaRPr dirty="0"/>
          </a:p>
        </p:txBody>
      </p:sp>
      <p:sp>
        <p:nvSpPr>
          <p:cNvPr id="100" name="Google Shape;100;p16"/>
          <p:cNvSpPr/>
          <p:nvPr/>
        </p:nvSpPr>
        <p:spPr>
          <a:xfrm>
            <a:off x="6796600" y="362000"/>
            <a:ext cx="1913700" cy="393600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в Тюмень</a:t>
            </a:r>
            <a:endParaRPr sz="1800" b="1" dirty="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101" name="Google Shape;101;p16"/>
          <p:cNvCxnSpPr/>
          <p:nvPr/>
        </p:nvCxnSpPr>
        <p:spPr>
          <a:xfrm>
            <a:off x="3026825" y="558800"/>
            <a:ext cx="3526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2" name="Google Shape;102;p16"/>
          <p:cNvSpPr txBox="1">
            <a:spLocks noGrp="1"/>
          </p:cNvSpPr>
          <p:nvPr>
            <p:ph type="sldNum" idx="12"/>
          </p:nvPr>
        </p:nvSpPr>
        <p:spPr>
          <a:xfrm>
            <a:off x="437025" y="4667200"/>
            <a:ext cx="1750200" cy="29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z="700"/>
              <a:t>4</a:t>
            </a:fld>
            <a:r>
              <a:rPr lang="ru" sz="700"/>
              <a:t> |  </a:t>
            </a:r>
            <a:r>
              <a:rPr lang="ru" sz="700">
                <a:solidFill>
                  <a:schemeClr val="accent1"/>
                </a:solidFill>
              </a:rPr>
              <a:t>ООО ”ТЛК ЛОГИКА ПУТИ”</a:t>
            </a:r>
            <a:endParaRPr sz="7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pic>
        <p:nvPicPr>
          <p:cNvPr id="103" name="Google Shape;103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94450" y="4667200"/>
            <a:ext cx="899550" cy="1912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3BDE0B0-0DE0-429E-851B-20E188CFD661}"/>
              </a:ext>
            </a:extLst>
          </p:cNvPr>
          <p:cNvSpPr txBox="1"/>
          <p:nvPr/>
        </p:nvSpPr>
        <p:spPr>
          <a:xfrm>
            <a:off x="406900" y="3134890"/>
            <a:ext cx="5523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Nunito" panose="020B0604020202020204" charset="-52"/>
              </a:rPr>
              <a:t>*Стоимость экспедирования в удаленном районе рассчитывается индивидуально.</a:t>
            </a:r>
          </a:p>
          <a:p>
            <a:endParaRPr lang="ru-RU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title"/>
          </p:nvPr>
        </p:nvSpPr>
        <p:spPr>
          <a:xfrm>
            <a:off x="5206900" y="1045043"/>
            <a:ext cx="2190600" cy="90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dirty="0"/>
              <a:t>Адреса складов</a:t>
            </a:r>
            <a:endParaRPr sz="2400" dirty="0"/>
          </a:p>
        </p:txBody>
      </p:sp>
      <p:sp>
        <p:nvSpPr>
          <p:cNvPr id="109" name="Google Shape;109;p17"/>
          <p:cNvSpPr txBox="1"/>
          <p:nvPr/>
        </p:nvSpPr>
        <p:spPr>
          <a:xfrm>
            <a:off x="5217036" y="1945343"/>
            <a:ext cx="2879100" cy="1352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Aft>
                <a:spcPts val="0"/>
              </a:spcAft>
              <a:buNone/>
            </a:pPr>
            <a:r>
              <a:rPr lang="ru" sz="1100" dirty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ООО ”ТЛК ЛОГИКА ПУТИ”</a:t>
            </a:r>
            <a:br>
              <a:rPr lang="ru" sz="1100" dirty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</a:br>
            <a:endParaRPr lang="ru" sz="1100" dirty="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None/>
            </a:pPr>
            <a:r>
              <a:rPr lang="ru" sz="1100" dirty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Екатеринбург, Бархотская 1А</a:t>
            </a: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None/>
            </a:pPr>
            <a:r>
              <a:rPr lang="ru" sz="1100" dirty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Тюмень, 30 лет Победы 33/2</a:t>
            </a: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None/>
            </a:pPr>
            <a:r>
              <a:rPr lang="ru" sz="1100" dirty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Пермь, Козьмы Минина, 23</a:t>
            </a:r>
          </a:p>
          <a:p>
            <a:pPr marL="0" lvl="0" indent="0" algn="l" rtl="0">
              <a:lnSpc>
                <a:spcPct val="115000"/>
              </a:lnSpc>
              <a:spcAft>
                <a:spcPts val="0"/>
              </a:spcAft>
              <a:buNone/>
            </a:pPr>
            <a:r>
              <a:rPr lang="ru" sz="1100" dirty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Челябинск, Орджоникидзе 54а</a:t>
            </a:r>
          </a:p>
        </p:txBody>
      </p:sp>
      <p:sp>
        <p:nvSpPr>
          <p:cNvPr id="111" name="Google Shape;111;p17"/>
          <p:cNvSpPr txBox="1"/>
          <p:nvPr/>
        </p:nvSpPr>
        <p:spPr>
          <a:xfrm>
            <a:off x="5217036" y="3297991"/>
            <a:ext cx="3000000" cy="846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000" dirty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8 (922) 111-20-18</a:t>
            </a: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000" dirty="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8 (343) 38-222-68</a:t>
            </a:r>
            <a:endParaRPr sz="1000" dirty="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112" name="Google Shape;11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3650" y="1174153"/>
            <a:ext cx="3098926" cy="90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36A9E1"/>
      </a:dk1>
      <a:lt1>
        <a:srgbClr val="FFFFFF"/>
      </a:lt1>
      <a:dk2>
        <a:srgbClr val="E94E1B"/>
      </a:dk2>
      <a:lt2>
        <a:srgbClr val="76B82A"/>
      </a:lt2>
      <a:accent1>
        <a:srgbClr val="1D1D1B"/>
      </a:accent1>
      <a:accent2>
        <a:srgbClr val="D9D9D9"/>
      </a:accent2>
      <a:accent3>
        <a:srgbClr val="D7EBF7"/>
      </a:accent3>
      <a:accent4>
        <a:srgbClr val="EFEFEF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4732</TotalTime>
  <Words>415</Words>
  <Application>Microsoft Office PowerPoint</Application>
  <PresentationFormat>Экран (16:9)</PresentationFormat>
  <Paragraphs>110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Nunito</vt:lpstr>
      <vt:lpstr>Nunito SemiBold</vt:lpstr>
      <vt:lpstr>Simple Light</vt:lpstr>
      <vt:lpstr>Тарифы на перевозки грузов по направлению Екатеринбург-Тюмень</vt:lpstr>
      <vt:lpstr>Доставка</vt:lpstr>
      <vt:lpstr>Тарифы на межтерминальную перевозку груза</vt:lpstr>
      <vt:lpstr>Забор/доставка груза</vt:lpstr>
      <vt:lpstr>Адреса складов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компании</dc:title>
  <dc:creator>Александр Виноградов</dc:creator>
  <cp:lastModifiedBy>Елизавета Егорова</cp:lastModifiedBy>
  <cp:revision>16</cp:revision>
  <dcterms:modified xsi:type="dcterms:W3CDTF">2025-11-01T05:46:52Z</dcterms:modified>
</cp:coreProperties>
</file>